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95" r:id="rId2"/>
    <p:sldId id="334" r:id="rId3"/>
    <p:sldId id="335" r:id="rId4"/>
    <p:sldId id="296" r:id="rId5"/>
    <p:sldId id="297" r:id="rId6"/>
    <p:sldId id="336" r:id="rId7"/>
    <p:sldId id="308" r:id="rId8"/>
    <p:sldId id="341" r:id="rId9"/>
    <p:sldId id="345" r:id="rId10"/>
    <p:sldId id="346" r:id="rId11"/>
    <p:sldId id="302" r:id="rId12"/>
    <p:sldId id="304" r:id="rId13"/>
    <p:sldId id="350" r:id="rId14"/>
    <p:sldId id="351" r:id="rId15"/>
    <p:sldId id="352" r:id="rId16"/>
    <p:sldId id="338" r:id="rId17"/>
    <p:sldId id="326" r:id="rId18"/>
    <p:sldId id="328" r:id="rId19"/>
    <p:sldId id="329" r:id="rId20"/>
    <p:sldId id="330" r:id="rId21"/>
    <p:sldId id="353" r:id="rId22"/>
    <p:sldId id="337" r:id="rId23"/>
    <p:sldId id="333" r:id="rId24"/>
    <p:sldId id="325" r:id="rId25"/>
    <p:sldId id="348" r:id="rId26"/>
    <p:sldId id="349" r:id="rId27"/>
    <p:sldId id="347" r:id="rId28"/>
    <p:sldId id="354" r:id="rId29"/>
    <p:sldId id="355" r:id="rId30"/>
    <p:sldId id="344" r:id="rId31"/>
    <p:sldId id="305" r:id="rId32"/>
    <p:sldId id="263" r:id="rId33"/>
    <p:sldId id="317" r:id="rId34"/>
    <p:sldId id="318" r:id="rId35"/>
    <p:sldId id="322" r:id="rId36"/>
    <p:sldId id="321" r:id="rId37"/>
    <p:sldId id="323" r:id="rId38"/>
    <p:sldId id="320" r:id="rId3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84" autoAdjust="0"/>
    <p:restoredTop sz="94660"/>
  </p:normalViewPr>
  <p:slideViewPr>
    <p:cSldViewPr snapToGrid="0">
      <p:cViewPr varScale="1">
        <p:scale>
          <a:sx n="70" d="100"/>
          <a:sy n="70" d="100"/>
        </p:scale>
        <p:origin x="360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F8CA50-3DA2-4A27-9ECC-3E71A569C3F0}" type="datetimeFigureOut">
              <a:rPr lang="ru-RU" smtClean="0"/>
              <a:t>31.01.2017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356703-8486-4440-B725-CA1F0E9097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2807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7A44E-2B8B-432F-9A5D-B2943AF153AC}" type="datetimeFigureOut">
              <a:rPr lang="ru-RU" smtClean="0"/>
              <a:t>31.01.2017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472F7-132E-4723-8F34-D7A05EC62D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6229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7A44E-2B8B-432F-9A5D-B2943AF153AC}" type="datetimeFigureOut">
              <a:rPr lang="ru-RU" smtClean="0"/>
              <a:t>31.01.2017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472F7-132E-4723-8F34-D7A05EC62D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7647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7A44E-2B8B-432F-9A5D-B2943AF153AC}" type="datetimeFigureOut">
              <a:rPr lang="ru-RU" smtClean="0"/>
              <a:t>31.01.2017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472F7-132E-4723-8F34-D7A05EC62D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820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7A44E-2B8B-432F-9A5D-B2943AF153AC}" type="datetimeFigureOut">
              <a:rPr lang="ru-RU" smtClean="0"/>
              <a:t>31.01.2017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472F7-132E-4723-8F34-D7A05EC62D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9819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7A44E-2B8B-432F-9A5D-B2943AF153AC}" type="datetimeFigureOut">
              <a:rPr lang="ru-RU" smtClean="0"/>
              <a:t>31.01.2017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472F7-132E-4723-8F34-D7A05EC62D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7618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7A44E-2B8B-432F-9A5D-B2943AF153AC}" type="datetimeFigureOut">
              <a:rPr lang="ru-RU" smtClean="0"/>
              <a:t>31.01.2017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472F7-132E-4723-8F34-D7A05EC62D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3780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7A44E-2B8B-432F-9A5D-B2943AF153AC}" type="datetimeFigureOut">
              <a:rPr lang="ru-RU" smtClean="0"/>
              <a:t>31.01.2017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472F7-132E-4723-8F34-D7A05EC62D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7907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7A44E-2B8B-432F-9A5D-B2943AF153AC}" type="datetimeFigureOut">
              <a:rPr lang="ru-RU" smtClean="0"/>
              <a:t>31.01.2017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472F7-132E-4723-8F34-D7A05EC62D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869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7A44E-2B8B-432F-9A5D-B2943AF153AC}" type="datetimeFigureOut">
              <a:rPr lang="ru-RU" smtClean="0"/>
              <a:t>31.01.2017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472F7-132E-4723-8F34-D7A05EC62D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024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7A44E-2B8B-432F-9A5D-B2943AF153AC}" type="datetimeFigureOut">
              <a:rPr lang="ru-RU" smtClean="0"/>
              <a:t>31.01.2017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472F7-132E-4723-8F34-D7A05EC62D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5728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7A44E-2B8B-432F-9A5D-B2943AF153AC}" type="datetimeFigureOut">
              <a:rPr lang="ru-RU" smtClean="0"/>
              <a:t>31.01.2017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472F7-132E-4723-8F34-D7A05EC62D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1240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77A44E-2B8B-432F-9A5D-B2943AF153AC}" type="datetimeFigureOut">
              <a:rPr lang="ru-RU" smtClean="0"/>
              <a:t>31.01.2017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472F7-132E-4723-8F34-D7A05EC62D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0660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4.png"/><Relationship Id="rId5" Type="http://schemas.openxmlformats.org/officeDocument/2006/relationships/image" Target="../media/image93.jpg"/><Relationship Id="rId4" Type="http://schemas.openxmlformats.org/officeDocument/2006/relationships/image" Target="../media/image9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7" Type="http://schemas.openxmlformats.org/officeDocument/2006/relationships/image" Target="../media/image10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7" Type="http://schemas.openxmlformats.org/officeDocument/2006/relationships/image" Target="../media/image1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7" Type="http://schemas.openxmlformats.org/officeDocument/2006/relationships/image" Target="../media/image12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8.jpg"/><Relationship Id="rId5" Type="http://schemas.openxmlformats.org/officeDocument/2006/relationships/image" Target="../media/image127.jpg"/><Relationship Id="rId4" Type="http://schemas.openxmlformats.org/officeDocument/2006/relationships/image" Target="../media/image126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fs00.infourok.ru/images/doc/132/153752/img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05424185"/>
              </p:ext>
            </p:extLst>
          </p:nvPr>
        </p:nvGraphicFramePr>
        <p:xfrm>
          <a:off x="5181600" y="674914"/>
          <a:ext cx="6509657" cy="320040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6509657"/>
              </a:tblGrid>
              <a:tr h="32004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«Повышение профессиональной компетентности педагогов ДОО в вопросах приобщения воспитанников к культурному наследию России»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6956384" y="5578997"/>
            <a:ext cx="4027026" cy="110037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dirty="0">
                <a:solidFill>
                  <a:srgbClr val="7030A0"/>
                </a:solidFill>
              </a:rPr>
              <a:t>подготовил: Яковлева Ирина Николаевна</a:t>
            </a:r>
            <a:br>
              <a:rPr lang="ru-RU" sz="2200" dirty="0">
                <a:solidFill>
                  <a:srgbClr val="7030A0"/>
                </a:solidFill>
              </a:rPr>
            </a:br>
            <a:r>
              <a:rPr lang="ru-RU" sz="2200" dirty="0">
                <a:solidFill>
                  <a:srgbClr val="7030A0"/>
                </a:solidFill>
              </a:rPr>
              <a:t>Дата: 31.01.2017 г.</a:t>
            </a:r>
            <a:r>
              <a:rPr lang="ru-RU" dirty="0">
                <a:solidFill>
                  <a:srgbClr val="7030A0"/>
                </a:solidFill>
              </a:rPr>
              <a:t/>
            </a:r>
            <a:br>
              <a:rPr lang="ru-RU" dirty="0">
                <a:solidFill>
                  <a:srgbClr val="7030A0"/>
                </a:solidFill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7882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11896"/>
            <a:ext cx="12193057" cy="683420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7857898" cy="751114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</a:rPr>
              <a:t>«Изготовление тряпичной куклы- закрутки»</a:t>
            </a:r>
            <a:endParaRPr lang="ru-RU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2" y="1258491"/>
            <a:ext cx="7466012" cy="55995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9227" y="383561"/>
            <a:ext cx="2583543" cy="19376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9313" y="4619691"/>
            <a:ext cx="2737669" cy="2053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536" y="2310369"/>
            <a:ext cx="3120572" cy="23404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040153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11896"/>
            <a:ext cx="12193057" cy="68342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19536" y="260649"/>
            <a:ext cx="7776864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Профильная школа </a:t>
            </a:r>
          </a:p>
          <a:p>
            <a:pPr algn="ctr"/>
            <a:r>
              <a:rPr lang="ru-RU" sz="2400" b="1" dirty="0"/>
              <a:t>художественно-эстетического направления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95262" y="1091646"/>
            <a:ext cx="6192688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/>
              <a:t>Тема: «</a:t>
            </a:r>
            <a:r>
              <a:rPr lang="ru-RU" sz="4000" b="1" dirty="0" err="1"/>
              <a:t>Куклы-скелетцы</a:t>
            </a:r>
            <a:endParaRPr lang="ru-RU" sz="4000" b="1" dirty="0"/>
          </a:p>
          <a:p>
            <a:pPr algn="ctr"/>
            <a:r>
              <a:rPr lang="ru-RU" sz="4000" b="1" dirty="0"/>
              <a:t> графини Софьи Андреевны Толстой</a:t>
            </a:r>
            <a:r>
              <a:rPr lang="ru-RU" sz="4000" b="1" dirty="0" smtClean="0"/>
              <a:t>»</a:t>
            </a:r>
          </a:p>
          <a:p>
            <a:pPr algn="ctr"/>
            <a:endParaRPr lang="ru-RU" sz="4000" b="1" dirty="0"/>
          </a:p>
          <a:p>
            <a:pPr algn="ctr"/>
            <a:r>
              <a:rPr lang="ru-RU" sz="2400" b="1" dirty="0" smtClean="0"/>
              <a:t>В рамках реализации регионального компонента (знакомство с родным краем)</a:t>
            </a:r>
            <a:endParaRPr lang="ru-RU" sz="2400" b="1" dirty="0"/>
          </a:p>
        </p:txBody>
      </p:sp>
      <p:pic>
        <p:nvPicPr>
          <p:cNvPr id="7" name="Picture 3" descr="_igp864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813" y="3393841"/>
            <a:ext cx="4104456" cy="309381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Picture 2" descr="03"/>
          <p:cNvPicPr>
            <a:picLocks noChangeAspect="1" noChangeArrowheads="1"/>
          </p:cNvPicPr>
          <p:nvPr/>
        </p:nvPicPr>
        <p:blipFill>
          <a:blip r:embed="rId4" cstate="print"/>
          <a:srcRect l="3516" t="13860" r="8578" b="5501"/>
          <a:stretch>
            <a:fillRect/>
          </a:stretch>
        </p:blipFill>
        <p:spPr bwMode="auto">
          <a:xfrm>
            <a:off x="9670092" y="3530370"/>
            <a:ext cx="2449289" cy="313509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Picture 2" descr="http://rexstar.ru/uploads/content/file85d462b35426fce11722c46f6efe1a4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3043" y="4361294"/>
            <a:ext cx="1697125" cy="23277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44355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11896"/>
            <a:ext cx="12193057" cy="6834208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81601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Изготовление тряпичной куклы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403" y="656239"/>
            <a:ext cx="7568309" cy="50455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44" y="3963194"/>
            <a:ext cx="3830859" cy="25539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53" y="1252327"/>
            <a:ext cx="3507611" cy="23384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0253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11896"/>
            <a:ext cx="12193057" cy="6834208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291" y="49230"/>
            <a:ext cx="6648611" cy="49864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22" y="5442997"/>
            <a:ext cx="1825259" cy="12150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22" y="165703"/>
            <a:ext cx="4637909" cy="30874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851" y="3544606"/>
            <a:ext cx="3471962" cy="23112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6113035" y="5264221"/>
            <a:ext cx="6096000" cy="135421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>
                <a:solidFill>
                  <a:srgbClr val="C00000"/>
                </a:solidFill>
              </a:rPr>
              <a:t/>
            </a:r>
            <a:br>
              <a:rPr lang="ru-RU" i="1" dirty="0">
                <a:solidFill>
                  <a:srgbClr val="C00000"/>
                </a:solidFill>
              </a:rPr>
            </a:br>
            <a:r>
              <a:rPr lang="ru-RU" sz="3200" b="1" i="1" dirty="0" smtClean="0">
                <a:solidFill>
                  <a:srgbClr val="7030A0"/>
                </a:solidFill>
              </a:rPr>
              <a:t>Мастер класс: «</a:t>
            </a:r>
            <a:r>
              <a:rPr lang="ru-RU" sz="3200" b="1" i="1" dirty="0" err="1" smtClean="0">
                <a:solidFill>
                  <a:srgbClr val="7030A0"/>
                </a:solidFill>
              </a:rPr>
              <a:t>Жостовский</a:t>
            </a:r>
            <a:r>
              <a:rPr lang="ru-RU" sz="3200" b="1" i="1" dirty="0" smtClean="0">
                <a:solidFill>
                  <a:srgbClr val="7030A0"/>
                </a:solidFill>
              </a:rPr>
              <a:t> поднос» 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873463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11896"/>
            <a:ext cx="12193057" cy="683420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810916"/>
          </a:xfrm>
        </p:spPr>
        <p:txBody>
          <a:bodyPr>
            <a:noAutofit/>
          </a:bodyPr>
          <a:lstStyle/>
          <a:p>
            <a:r>
              <a:rPr lang="ru-RU" sz="2800" i="1" dirty="0"/>
              <a:t>Мастер класс : </a:t>
            </a:r>
            <a:r>
              <a:rPr lang="en-US" sz="2800" i="1" dirty="0" err="1" smtClean="0">
                <a:latin typeface="Baskerville Old Face" panose="02020602080505020303" pitchFamily="18" charset="0"/>
              </a:rPr>
              <a:t>Изготовление</a:t>
            </a:r>
            <a:r>
              <a:rPr lang="en-US" sz="2800" i="1" dirty="0" smtClean="0">
                <a:latin typeface="Baskerville Old Face" panose="02020602080505020303" pitchFamily="18" charset="0"/>
              </a:rPr>
              <a:t> </a:t>
            </a:r>
            <a:r>
              <a:rPr lang="en-US" sz="2800" i="1" dirty="0" err="1">
                <a:latin typeface="Baskerville Old Face" panose="02020602080505020303" pitchFamily="18" charset="0"/>
              </a:rPr>
              <a:t>броши</a:t>
            </a:r>
            <a:r>
              <a:rPr lang="en-US" sz="2800" i="1" dirty="0">
                <a:latin typeface="Baskerville Old Face" panose="02020602080505020303" pitchFamily="18" charset="0"/>
              </a:rPr>
              <a:t> </a:t>
            </a:r>
            <a:r>
              <a:rPr lang="en-US" sz="2800" i="1" dirty="0" err="1">
                <a:latin typeface="Baskerville Old Face" panose="02020602080505020303" pitchFamily="18" charset="0"/>
              </a:rPr>
              <a:t>из</a:t>
            </a:r>
            <a:r>
              <a:rPr lang="en-US" sz="2800" i="1" dirty="0">
                <a:latin typeface="Baskerville Old Face" panose="02020602080505020303" pitchFamily="18" charset="0"/>
              </a:rPr>
              <a:t> </a:t>
            </a:r>
            <a:r>
              <a:rPr lang="en-US" sz="2800" i="1" dirty="0" err="1">
                <a:latin typeface="Baskerville Old Face" panose="02020602080505020303" pitchFamily="18" charset="0"/>
              </a:rPr>
              <a:t>георгиевской</a:t>
            </a:r>
            <a:r>
              <a:rPr lang="en-US" sz="2800" i="1" dirty="0">
                <a:latin typeface="Baskerville Old Face" panose="02020602080505020303" pitchFamily="18" charset="0"/>
              </a:rPr>
              <a:t> </a:t>
            </a:r>
            <a:r>
              <a:rPr lang="en-US" sz="2800" i="1" dirty="0" err="1">
                <a:latin typeface="Baskerville Old Face" panose="02020602080505020303" pitchFamily="18" charset="0"/>
              </a:rPr>
              <a:t>ленточки</a:t>
            </a:r>
            <a:r>
              <a:rPr lang="en-US" sz="2800" i="1" dirty="0">
                <a:latin typeface="Baskerville Old Face" panose="02020602080505020303" pitchFamily="18" charset="0"/>
              </a:rPr>
              <a:t> в </a:t>
            </a:r>
            <a:r>
              <a:rPr lang="en-US" sz="2800" i="1" dirty="0" err="1">
                <a:latin typeface="Baskerville Old Face" panose="02020602080505020303" pitchFamily="18" charset="0"/>
              </a:rPr>
              <a:t>технике</a:t>
            </a:r>
            <a:r>
              <a:rPr lang="en-US" sz="2800" i="1" dirty="0">
                <a:latin typeface="Baskerville Old Face" panose="02020602080505020303" pitchFamily="18" charset="0"/>
              </a:rPr>
              <a:t> </a:t>
            </a:r>
            <a:r>
              <a:rPr lang="en-US" sz="2800" i="1" dirty="0" err="1">
                <a:latin typeface="Baskerville Old Face" panose="02020602080505020303" pitchFamily="18" charset="0"/>
              </a:rPr>
              <a:t>канзаши</a:t>
            </a:r>
            <a:r>
              <a:rPr lang="en-US" sz="2800" i="1" dirty="0">
                <a:latin typeface="Baskerville Old Face" panose="02020602080505020303" pitchFamily="18" charset="0"/>
              </a:rPr>
              <a:t> к </a:t>
            </a:r>
            <a:r>
              <a:rPr lang="en-US" sz="2800" i="1" dirty="0" err="1">
                <a:latin typeface="Baskerville Old Face" panose="02020602080505020303" pitchFamily="18" charset="0"/>
              </a:rPr>
              <a:t>празднику</a:t>
            </a:r>
            <a:r>
              <a:rPr lang="en-US" sz="2800" i="1" dirty="0">
                <a:latin typeface="Baskerville Old Face" panose="02020602080505020303" pitchFamily="18" charset="0"/>
              </a:rPr>
              <a:t> </a:t>
            </a:r>
            <a:r>
              <a:rPr lang="en-US" sz="2800" i="1" dirty="0" err="1">
                <a:latin typeface="Baskerville Old Face" panose="02020602080505020303" pitchFamily="18" charset="0"/>
              </a:rPr>
              <a:t>День</a:t>
            </a:r>
            <a:r>
              <a:rPr lang="en-US" sz="2800" i="1" dirty="0">
                <a:latin typeface="Baskerville Old Face" panose="02020602080505020303" pitchFamily="18" charset="0"/>
              </a:rPr>
              <a:t> </a:t>
            </a:r>
            <a:r>
              <a:rPr lang="en-US" sz="2800" i="1" dirty="0" err="1" smtClean="0">
                <a:latin typeface="Baskerville Old Face" panose="02020602080505020303" pitchFamily="18" charset="0"/>
              </a:rPr>
              <a:t>Победы</a:t>
            </a:r>
            <a:r>
              <a:rPr lang="en-US" sz="2800" i="1" dirty="0" smtClean="0">
                <a:latin typeface="Baskerville Old Face" panose="02020602080505020303" pitchFamily="18" charset="0"/>
              </a:rPr>
              <a:t>!</a:t>
            </a:r>
            <a:r>
              <a:rPr lang="ru-RU" sz="2800" i="1" dirty="0" smtClean="0"/>
              <a:t/>
            </a:r>
            <a:br>
              <a:rPr lang="ru-RU" sz="2800" i="1" dirty="0" smtClean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477" y="1383175"/>
            <a:ext cx="5181600" cy="3886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67" y="1348696"/>
            <a:ext cx="5651559" cy="42375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846" y="4476508"/>
            <a:ext cx="2959261" cy="2219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38830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11896"/>
            <a:ext cx="12193057" cy="683420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123432"/>
          </a:xfrm>
        </p:spPr>
        <p:txBody>
          <a:bodyPr>
            <a:noAutofit/>
          </a:bodyPr>
          <a:lstStyle/>
          <a:p>
            <a:r>
              <a:rPr lang="ru-RU" sz="3200" i="1" u="sng" dirty="0" smtClean="0"/>
              <a:t>Мастер класс.</a:t>
            </a:r>
            <a:br>
              <a:rPr lang="ru-RU" sz="3200" i="1" u="sng" dirty="0" smtClean="0"/>
            </a:br>
            <a:r>
              <a:rPr lang="ru-RU" sz="3200" i="1" dirty="0" smtClean="0"/>
              <a:t>«Веер </a:t>
            </a:r>
            <a:r>
              <a:rPr lang="ru-RU" sz="3200" i="1" dirty="0"/>
              <a:t>из атласных лент и кружева»</a:t>
            </a:r>
            <a:br>
              <a:rPr lang="ru-RU" sz="3200" i="1" dirty="0"/>
            </a:br>
            <a:r>
              <a:rPr lang="ru-RU" sz="2800" b="1" dirty="0"/>
              <a:t/>
            </a:r>
            <a:br>
              <a:rPr lang="ru-RU" sz="2800" b="1" dirty="0"/>
            </a:b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79" y="1825248"/>
            <a:ext cx="5181600" cy="3886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487" y="1833535"/>
            <a:ext cx="5181600" cy="3886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220" y="4565399"/>
            <a:ext cx="2828533" cy="21214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32239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11896"/>
            <a:ext cx="12193057" cy="683420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Мастер класс «Узелковый батик»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66" y="1693547"/>
            <a:ext cx="3976868" cy="26512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073" y="1794075"/>
            <a:ext cx="3175790" cy="21171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467" y="3234372"/>
            <a:ext cx="5219700" cy="3479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205" y="1597307"/>
            <a:ext cx="2925501" cy="1950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7268" y="4703384"/>
            <a:ext cx="2478293" cy="16521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90363" y="4283246"/>
            <a:ext cx="3108500" cy="20723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5849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11896"/>
            <a:ext cx="12193057" cy="683420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1897"/>
            <a:ext cx="10515600" cy="1629777"/>
          </a:xfrm>
        </p:spPr>
        <p:txBody>
          <a:bodyPr>
            <a:normAutofit/>
          </a:bodyPr>
          <a:lstStyle/>
          <a:p>
            <a:r>
              <a:rPr lang="ru-RU" i="1" dirty="0" smtClean="0">
                <a:solidFill>
                  <a:srgbClr val="002060"/>
                </a:solidFill>
              </a:rPr>
              <a:t>Мастер класс: «монотипия, печатание овощами, рисование ластиком». </a:t>
            </a:r>
            <a:endParaRPr lang="ru-RU" i="1" dirty="0">
              <a:solidFill>
                <a:srgbClr val="002060"/>
              </a:solidFill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672" y="1514355"/>
            <a:ext cx="5181600" cy="3454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28" y="1791824"/>
            <a:ext cx="5181600" cy="3454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915" y="3669174"/>
            <a:ext cx="4540170" cy="30267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820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11896"/>
            <a:ext cx="12193057" cy="683420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11940" y="1"/>
            <a:ext cx="7941859" cy="1690688"/>
          </a:xfrm>
        </p:spPr>
        <p:txBody>
          <a:bodyPr/>
          <a:lstStyle/>
          <a:p>
            <a:r>
              <a:rPr lang="ru-RU" b="1" i="1" dirty="0" smtClean="0">
                <a:solidFill>
                  <a:srgbClr val="002060"/>
                </a:solidFill>
              </a:rPr>
              <a:t>Работы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9" y="2891171"/>
            <a:ext cx="2964331" cy="19762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669415" y="1729093"/>
            <a:ext cx="4226264" cy="28238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22106" y="3471738"/>
            <a:ext cx="3483403" cy="23222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15" y="684065"/>
            <a:ext cx="2993970" cy="19959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478739" y="1251733"/>
            <a:ext cx="5319650" cy="35464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6763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11896"/>
            <a:ext cx="12193057" cy="683420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9100" y="5236289"/>
            <a:ext cx="10515600" cy="1325563"/>
          </a:xfrm>
        </p:spPr>
        <p:txBody>
          <a:bodyPr/>
          <a:lstStyle/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Мастер класс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«Рисование на пене»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926" y="2760624"/>
            <a:ext cx="3976386" cy="26509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Объект 10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023" y="456427"/>
            <a:ext cx="5181600" cy="3454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32" y="358940"/>
            <a:ext cx="4331826" cy="28878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http://www.parfumernayalavka.ru/upload/iblock/c9b/c9bf993718871b285cb0a6cc66c790b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7826" y="4086086"/>
            <a:ext cx="1007723" cy="10077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11008" y="4145243"/>
            <a:ext cx="873006" cy="1164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32470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11896"/>
            <a:ext cx="12193057" cy="6834208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98171" y="2427514"/>
            <a:ext cx="9657217" cy="3433536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	</a:t>
            </a:r>
            <a:r>
              <a:rPr lang="ru-RU" b="1" dirty="0" smtClean="0"/>
              <a:t>Поддержку </a:t>
            </a:r>
            <a:r>
              <a:rPr lang="ru-RU" b="1" dirty="0"/>
              <a:t>мер</a:t>
            </a:r>
            <a:r>
              <a:rPr lang="ru-RU" dirty="0"/>
              <a:t> по созданию и распространению произведений искусства и культуры, проведению культурных мероприятий, направленных на популяризацию российских </a:t>
            </a:r>
            <a:r>
              <a:rPr lang="ru-RU" dirty="0" smtClean="0"/>
              <a:t>культурных ценностей</a:t>
            </a:r>
            <a:r>
              <a:rPr lang="ru-RU" dirty="0"/>
              <a:t>; </a:t>
            </a:r>
          </a:p>
        </p:txBody>
      </p:sp>
    </p:spTree>
    <p:extLst>
      <p:ext uri="{BB962C8B-B14F-4D97-AF65-F5344CB8AC3E}">
        <p14:creationId xmlns:p14="http://schemas.microsoft.com/office/powerpoint/2010/main" val="4090454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11896"/>
            <a:ext cx="12193057" cy="6834208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88" y="1020716"/>
            <a:ext cx="5181600" cy="34537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</a:t>
            </a:r>
            <a:r>
              <a:rPr lang="ru-RU" dirty="0" smtClean="0"/>
              <a:t>аботы</a:t>
            </a:r>
            <a:endParaRPr lang="ru-RU" dirty="0"/>
          </a:p>
        </p:txBody>
      </p:sp>
      <p:pic>
        <p:nvPicPr>
          <p:cNvPr id="8" name="Объект 6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146" y="3052452"/>
            <a:ext cx="5178829" cy="34539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940" y="3912238"/>
            <a:ext cx="4158206" cy="27721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562" y="-177985"/>
            <a:ext cx="5112634" cy="34084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35119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11896"/>
            <a:ext cx="12193057" cy="6834208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05527" y="3424237"/>
            <a:ext cx="4252793" cy="2989089"/>
          </a:xfrm>
        </p:spPr>
        <p:txBody>
          <a:bodyPr/>
          <a:lstStyle/>
          <a:p>
            <a:r>
              <a:rPr lang="ru-RU" dirty="0" err="1" smtClean="0"/>
              <a:t>Квиллинг</a:t>
            </a:r>
            <a:r>
              <a:rPr lang="ru-RU" dirty="0" smtClean="0"/>
              <a:t>  или </a:t>
            </a:r>
            <a:r>
              <a:rPr lang="ru-RU" dirty="0" err="1" smtClean="0"/>
              <a:t>бумагопластика</a:t>
            </a:r>
            <a:endParaRPr lang="ru-RU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4684" y="62526"/>
            <a:ext cx="3291840" cy="4389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27" y="267571"/>
            <a:ext cx="3681839" cy="27613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487" y="3829506"/>
            <a:ext cx="1915015" cy="25533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287" y="4451646"/>
            <a:ext cx="2862033" cy="214652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129" y="340023"/>
            <a:ext cx="4389120" cy="32918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500" y="3028950"/>
            <a:ext cx="1917202" cy="25562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80311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11896"/>
            <a:ext cx="12193057" cy="6834208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008701" y="217026"/>
            <a:ext cx="5582254" cy="874400"/>
          </a:xfrm>
        </p:spPr>
        <p:txBody>
          <a:bodyPr/>
          <a:lstStyle/>
          <a:p>
            <a:r>
              <a:rPr lang="ru-RU" b="1" i="1" dirty="0" smtClean="0"/>
              <a:t>Музейная педагогика</a:t>
            </a:r>
            <a:endParaRPr lang="ru-RU" b="1" i="1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28953" y="1310789"/>
            <a:ext cx="4981395" cy="4114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8" y="510057"/>
            <a:ext cx="2649171" cy="17661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67" y="3961520"/>
            <a:ext cx="3283351" cy="24625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070" y="1694802"/>
            <a:ext cx="4144922" cy="31086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10045" y="4221997"/>
            <a:ext cx="3148313" cy="24071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09062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11896"/>
            <a:ext cx="12193057" cy="683420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2771" y="261257"/>
            <a:ext cx="7587343" cy="1426029"/>
          </a:xfrm>
        </p:spPr>
        <p:txBody>
          <a:bodyPr>
            <a:normAutofit fontScale="90000"/>
          </a:bodyPr>
          <a:lstStyle/>
          <a:p>
            <a:pPr algn="ctr"/>
            <a:r>
              <a:rPr lang="ru-RU" i="1" dirty="0" smtClean="0"/>
              <a:t>Изготовление изразцов для печи в технике «</a:t>
            </a:r>
            <a:r>
              <a:rPr lang="ru-RU" i="1" dirty="0" err="1" smtClean="0"/>
              <a:t>Ниткографиия</a:t>
            </a:r>
            <a:r>
              <a:rPr lang="ru-RU" i="1" dirty="0" smtClean="0"/>
              <a:t>»</a:t>
            </a:r>
            <a:endParaRPr lang="ru-RU" i="1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414" y="162669"/>
            <a:ext cx="2527367" cy="18955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057" y="2058194"/>
            <a:ext cx="5181600" cy="3886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985" y="4383537"/>
            <a:ext cx="1527629" cy="22914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4800" y="2553728"/>
            <a:ext cx="5438103" cy="412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054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11896"/>
            <a:ext cx="12193057" cy="683420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2164466"/>
          </a:xfrm>
        </p:spPr>
        <p:txBody>
          <a:bodyPr>
            <a:normAutofit/>
          </a:bodyPr>
          <a:lstStyle/>
          <a:p>
            <a:pPr algn="ctr"/>
            <a:r>
              <a:rPr lang="ru-RU" i="1" dirty="0" smtClean="0">
                <a:solidFill>
                  <a:srgbClr val="C00000"/>
                </a:solidFill>
              </a:rPr>
              <a:t/>
            </a:r>
            <a:br>
              <a:rPr lang="ru-RU" i="1" dirty="0" smtClean="0">
                <a:solidFill>
                  <a:srgbClr val="C00000"/>
                </a:solidFill>
              </a:rPr>
            </a:br>
            <a:r>
              <a:rPr lang="ru-RU" sz="6000" b="1" i="1" dirty="0" smtClean="0">
                <a:solidFill>
                  <a:srgbClr val="7030A0"/>
                </a:solidFill>
              </a:rPr>
              <a:t>«</a:t>
            </a:r>
            <a:r>
              <a:rPr lang="ru-RU" sz="6000" b="1" i="1" dirty="0" err="1" smtClean="0">
                <a:solidFill>
                  <a:srgbClr val="7030A0"/>
                </a:solidFill>
              </a:rPr>
              <a:t>Пластилинография</a:t>
            </a:r>
            <a:r>
              <a:rPr lang="ru-RU" sz="6000" b="1" i="1" dirty="0" smtClean="0">
                <a:solidFill>
                  <a:srgbClr val="7030A0"/>
                </a:solidFill>
              </a:rPr>
              <a:t>»</a:t>
            </a:r>
            <a:r>
              <a:rPr lang="ru-RU" i="1" dirty="0" smtClean="0">
                <a:solidFill>
                  <a:srgbClr val="C00000"/>
                </a:solidFill>
              </a:rPr>
              <a:t/>
            </a:r>
            <a:br>
              <a:rPr lang="ru-RU" i="1" dirty="0" smtClean="0">
                <a:solidFill>
                  <a:srgbClr val="C00000"/>
                </a:solidFill>
              </a:rPr>
            </a:br>
            <a:endParaRPr lang="ru-RU" i="1" dirty="0">
              <a:solidFill>
                <a:srgbClr val="C00000"/>
              </a:solidFill>
            </a:endParaRPr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19" y="1556657"/>
            <a:ext cx="6194175" cy="46456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142" y="2631774"/>
            <a:ext cx="5181600" cy="3886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94432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11896"/>
            <a:ext cx="12193057" cy="683420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475832"/>
          </a:xfrm>
        </p:spPr>
        <p:txBody>
          <a:bodyPr>
            <a:normAutofit fontScale="90000"/>
          </a:bodyPr>
          <a:lstStyle/>
          <a:p>
            <a:pPr algn="ctr"/>
            <a:r>
              <a:rPr lang="ru-RU" i="1" dirty="0" err="1">
                <a:solidFill>
                  <a:srgbClr val="C00000"/>
                </a:solidFill>
              </a:rPr>
              <a:t>Латунина</a:t>
            </a:r>
            <a:r>
              <a:rPr lang="ru-RU" i="1" dirty="0">
                <a:solidFill>
                  <a:srgbClr val="C00000"/>
                </a:solidFill>
              </a:rPr>
              <a:t> Ирина Николаевна</a:t>
            </a:r>
            <a:br>
              <a:rPr lang="ru-RU" i="1" dirty="0">
                <a:solidFill>
                  <a:srgbClr val="C00000"/>
                </a:solidFill>
              </a:rPr>
            </a:br>
            <a:r>
              <a:rPr lang="ru-RU" i="1" dirty="0" smtClean="0">
                <a:solidFill>
                  <a:srgbClr val="C00000"/>
                </a:solidFill>
              </a:rPr>
              <a:t>Подготовительная </a:t>
            </a:r>
            <a:r>
              <a:rPr lang="ru-RU" i="1" dirty="0">
                <a:solidFill>
                  <a:srgbClr val="C00000"/>
                </a:solidFill>
              </a:rPr>
              <a:t>гр</a:t>
            </a:r>
            <a:r>
              <a:rPr lang="ru-RU" i="1" dirty="0" smtClean="0">
                <a:solidFill>
                  <a:srgbClr val="C00000"/>
                </a:solidFill>
              </a:rPr>
              <a:t>.</a:t>
            </a:r>
            <a:r>
              <a:rPr lang="ru-RU" i="1" dirty="0">
                <a:solidFill>
                  <a:srgbClr val="C00000"/>
                </a:solidFill>
              </a:rPr>
              <a:t> </a:t>
            </a:r>
            <a:r>
              <a:rPr lang="ru-RU" i="1" dirty="0" smtClean="0">
                <a:solidFill>
                  <a:srgbClr val="C00000"/>
                </a:solidFill>
              </a:rPr>
              <a:t/>
            </a:r>
            <a:br>
              <a:rPr lang="ru-RU" i="1" dirty="0" smtClean="0">
                <a:solidFill>
                  <a:srgbClr val="C00000"/>
                </a:solidFill>
              </a:rPr>
            </a:br>
            <a:r>
              <a:rPr lang="ru-RU" i="1" dirty="0" err="1" smtClean="0">
                <a:solidFill>
                  <a:srgbClr val="C00000"/>
                </a:solidFill>
              </a:rPr>
              <a:t>НОД</a:t>
            </a:r>
            <a:r>
              <a:rPr lang="ru-RU" i="1" dirty="0" smtClean="0">
                <a:solidFill>
                  <a:srgbClr val="C00000"/>
                </a:solidFill>
              </a:rPr>
              <a:t> </a:t>
            </a:r>
            <a:r>
              <a:rPr lang="ru-RU" i="1" dirty="0">
                <a:solidFill>
                  <a:srgbClr val="C00000"/>
                </a:solidFill>
              </a:rPr>
              <a:t>на тему «Синичка - невеличка</a:t>
            </a:r>
            <a:r>
              <a:rPr lang="ru-RU" i="1" dirty="0" smtClean="0">
                <a:solidFill>
                  <a:srgbClr val="C00000"/>
                </a:solidFill>
              </a:rPr>
              <a:t>» </a:t>
            </a:r>
            <a:br>
              <a:rPr lang="ru-RU" i="1" dirty="0" smtClean="0">
                <a:solidFill>
                  <a:srgbClr val="C00000"/>
                </a:solidFill>
              </a:rPr>
            </a:br>
            <a:r>
              <a:rPr lang="ru-RU" i="1" dirty="0" err="1" smtClean="0">
                <a:solidFill>
                  <a:srgbClr val="C00000"/>
                </a:solidFill>
              </a:rPr>
              <a:t>МДОУ</a:t>
            </a:r>
            <a:r>
              <a:rPr lang="ru-RU" i="1" dirty="0" smtClean="0">
                <a:solidFill>
                  <a:srgbClr val="C00000"/>
                </a:solidFill>
              </a:rPr>
              <a:t> №38</a:t>
            </a:r>
            <a:endParaRPr lang="ru-RU" i="1" dirty="0">
              <a:solidFill>
                <a:srgbClr val="C0000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0" y="2840957"/>
            <a:ext cx="5181600" cy="34405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840957"/>
            <a:ext cx="5181600" cy="34405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089" y="1599986"/>
            <a:ext cx="2016578" cy="12409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832" y="5494979"/>
            <a:ext cx="1533354" cy="10229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2247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11896"/>
            <a:ext cx="12193057" cy="683420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68" y="2777482"/>
            <a:ext cx="4937759" cy="3703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937" y="3090265"/>
            <a:ext cx="4809715" cy="36072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Picture 4" descr="http://dduyt.ru/forum/imgs/560c09221b31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829" y="322420"/>
            <a:ext cx="7137920" cy="712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5052" y="10063"/>
            <a:ext cx="10515600" cy="1325563"/>
          </a:xfrm>
        </p:spPr>
        <p:txBody>
          <a:bodyPr/>
          <a:lstStyle/>
          <a:p>
            <a:r>
              <a:rPr lang="ru-RU" b="1" i="1" dirty="0" smtClean="0">
                <a:solidFill>
                  <a:srgbClr val="0070C0"/>
                </a:solidFill>
              </a:rPr>
              <a:t>      </a:t>
            </a:r>
            <a:r>
              <a:rPr lang="ru-RU" b="1" i="1" dirty="0">
                <a:solidFill>
                  <a:srgbClr val="0070C0"/>
                </a:solidFill>
              </a:rPr>
              <a:t>ДОУ №2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7327534" y="3557651"/>
            <a:ext cx="3143696" cy="10714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400" i="1" dirty="0">
              <a:solidFill>
                <a:srgbClr val="0070C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325618" y="3581970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i="1" dirty="0">
                <a:solidFill>
                  <a:srgbClr val="C00000"/>
                </a:solidFill>
              </a:rPr>
              <a:t>Калинина Светлана Эдуардовна</a:t>
            </a:r>
          </a:p>
          <a:p>
            <a:r>
              <a:rPr lang="ru-RU" sz="2000" i="1" dirty="0">
                <a:solidFill>
                  <a:srgbClr val="C00000"/>
                </a:solidFill>
              </a:rPr>
              <a:t>Старшая группа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383269" y="137754"/>
            <a:ext cx="33586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НОД</a:t>
            </a:r>
            <a:r>
              <a:rPr lang="ru-RU" b="1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«Зимующие птицы»</a:t>
            </a:r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43068" y="1063092"/>
            <a:ext cx="4912814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ru-RU" b="1" i="1" dirty="0"/>
              <a:t>Тема: «Нетрадиционные виды техники художественного творчества в работе с детьми старшего дошкольного возраста»</a:t>
            </a:r>
            <a:endParaRPr lang="ru-RU" i="1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088" y="441475"/>
            <a:ext cx="3583294" cy="26874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87726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11896"/>
            <a:ext cx="12193057" cy="683420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29542" y="1"/>
            <a:ext cx="9024257" cy="2164466"/>
          </a:xfrm>
        </p:spPr>
        <p:txBody>
          <a:bodyPr>
            <a:normAutofit fontScale="90000"/>
          </a:bodyPr>
          <a:lstStyle/>
          <a:p>
            <a:pPr algn="ctr"/>
            <a:r>
              <a:rPr lang="ru-RU" i="1" dirty="0" smtClean="0">
                <a:solidFill>
                  <a:srgbClr val="C00000"/>
                </a:solidFill>
              </a:rPr>
              <a:t/>
            </a:r>
            <a:br>
              <a:rPr lang="ru-RU" i="1" dirty="0" smtClean="0">
                <a:solidFill>
                  <a:srgbClr val="C00000"/>
                </a:solidFill>
              </a:rPr>
            </a:br>
            <a:r>
              <a:rPr lang="ru-RU" sz="6000" b="1" i="1" dirty="0" smtClean="0">
                <a:solidFill>
                  <a:srgbClr val="7030A0"/>
                </a:solidFill>
              </a:rPr>
              <a:t>«Знакомство детей с Яснополянской керамикой»</a:t>
            </a:r>
            <a:r>
              <a:rPr lang="ru-RU" i="1" dirty="0" smtClean="0">
                <a:solidFill>
                  <a:srgbClr val="C00000"/>
                </a:solidFill>
              </a:rPr>
              <a:t/>
            </a:r>
            <a:br>
              <a:rPr lang="ru-RU" i="1" dirty="0" smtClean="0">
                <a:solidFill>
                  <a:srgbClr val="C00000"/>
                </a:solidFill>
              </a:rPr>
            </a:br>
            <a:endParaRPr lang="ru-RU" i="1" dirty="0">
              <a:solidFill>
                <a:srgbClr val="C0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25" y="152400"/>
            <a:ext cx="2236259" cy="16771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3153" y="4706206"/>
            <a:ext cx="2686201" cy="2014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25" y="1970098"/>
            <a:ext cx="4865914" cy="36494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184" y="1829594"/>
            <a:ext cx="3668486" cy="2751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881" y="3728640"/>
            <a:ext cx="3747361" cy="28105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48006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11896"/>
            <a:ext cx="12193057" cy="683420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34742" y="365125"/>
            <a:ext cx="5519057" cy="1325563"/>
          </a:xfrm>
        </p:spPr>
        <p:txBody>
          <a:bodyPr/>
          <a:lstStyle/>
          <a:p>
            <a:pPr algn="r"/>
            <a:r>
              <a:rPr lang="ru-RU" dirty="0" smtClean="0">
                <a:solidFill>
                  <a:srgbClr val="FF0000"/>
                </a:solidFill>
              </a:rPr>
              <a:t>«</a:t>
            </a:r>
            <a:r>
              <a:rPr lang="ru-RU" dirty="0" err="1" smtClean="0">
                <a:solidFill>
                  <a:srgbClr val="FF0000"/>
                </a:solidFill>
              </a:rPr>
              <a:t>Филимоновские</a:t>
            </a:r>
            <a:r>
              <a:rPr lang="ru-RU" dirty="0" smtClean="0">
                <a:solidFill>
                  <a:srgbClr val="FF0000"/>
                </a:solidFill>
              </a:rPr>
              <a:t> фантазии» 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76" y="35180"/>
            <a:ext cx="5658096" cy="37665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3142836"/>
            <a:ext cx="5181600" cy="3449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154" y="4021054"/>
            <a:ext cx="3914302" cy="26057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072" y="1257774"/>
            <a:ext cx="2855080" cy="19005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456" y="4208037"/>
            <a:ext cx="3188747" cy="21227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230411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11896"/>
            <a:ext cx="12193057" cy="683420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5943" y="365125"/>
            <a:ext cx="11157857" cy="1325563"/>
          </a:xfrm>
        </p:spPr>
        <p:txBody>
          <a:bodyPr/>
          <a:lstStyle/>
          <a:p>
            <a:r>
              <a:rPr lang="ru-RU" dirty="0" smtClean="0"/>
              <a:t>В гостях у деда Филимона…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34" y="1984779"/>
            <a:ext cx="6394387" cy="42566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783" y="3102678"/>
            <a:ext cx="5181600" cy="3449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664320" y="614524"/>
            <a:ext cx="2634420" cy="17537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021" y="386476"/>
            <a:ext cx="3319568" cy="220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766782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91999" cy="68335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14629" y="15041880"/>
            <a:ext cx="12192001" cy="6871607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4644" y="370389"/>
            <a:ext cx="3171462" cy="3777067"/>
          </a:xfrm>
        </p:spPr>
        <p:txBody>
          <a:bodyPr>
            <a:normAutofit/>
          </a:bodyPr>
          <a:lstStyle/>
          <a:p>
            <a:r>
              <a:rPr lang="ru-RU" dirty="0" smtClean="0"/>
              <a:t>Темы профильной школы Художественно – эстетического цикла:</a:t>
            </a:r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426106" y="787079"/>
            <a:ext cx="8765893" cy="5865182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 </a:t>
            </a:r>
            <a:r>
              <a:rPr lang="ru-RU" dirty="0"/>
              <a:t>«Реализация регионального компонента   содержание дошкольного образования   (« Художественное творчество»)  в условиях  перехода  на  ФГОС дошкольного образования</a:t>
            </a:r>
            <a:r>
              <a:rPr lang="ru-RU" dirty="0" smtClean="0"/>
              <a:t>»</a:t>
            </a:r>
          </a:p>
          <a:p>
            <a:pPr marL="0" indent="0">
              <a:buNone/>
            </a:pPr>
            <a:r>
              <a:rPr lang="ru-RU" dirty="0" smtClean="0"/>
              <a:t>    1</a:t>
            </a:r>
            <a:r>
              <a:rPr lang="ru-RU" dirty="0"/>
              <a:t>.  «История тряпичной куклы в семье Льва Николаевича Толстого»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     2</a:t>
            </a:r>
            <a:r>
              <a:rPr lang="ru-RU" dirty="0"/>
              <a:t>. </a:t>
            </a:r>
            <a:r>
              <a:rPr lang="ru-RU" dirty="0" smtClean="0"/>
              <a:t>Яснополянская </a:t>
            </a:r>
            <a:r>
              <a:rPr lang="ru-RU" dirty="0"/>
              <a:t>керамика</a:t>
            </a:r>
            <a:r>
              <a:rPr lang="ru-RU" dirty="0" smtClean="0"/>
              <a:t>»</a:t>
            </a:r>
          </a:p>
          <a:p>
            <a:pPr marL="0" indent="0">
              <a:buNone/>
            </a:pPr>
            <a:r>
              <a:rPr lang="ru-RU" dirty="0" smtClean="0"/>
              <a:t>     3</a:t>
            </a:r>
            <a:r>
              <a:rPr lang="ru-RU" dirty="0"/>
              <a:t>.</a:t>
            </a:r>
            <a:r>
              <a:rPr lang="ru-RU" dirty="0" smtClean="0"/>
              <a:t> </a:t>
            </a:r>
            <a:r>
              <a:rPr lang="ru-RU" dirty="0"/>
              <a:t>«Народные ремёсла земли Яснополянской» «Традиции дома Льва Николаевича Толстого</a:t>
            </a:r>
            <a:r>
              <a:rPr lang="ru-RU" dirty="0" smtClean="0"/>
              <a:t>» куклы </a:t>
            </a:r>
            <a:r>
              <a:rPr lang="ru-RU" dirty="0" err="1" smtClean="0"/>
              <a:t>скелетцы</a:t>
            </a:r>
            <a:r>
              <a:rPr lang="ru-RU" dirty="0" smtClean="0"/>
              <a:t> </a:t>
            </a:r>
            <a:endParaRPr lang="ru-RU" dirty="0"/>
          </a:p>
          <a:p>
            <a:r>
              <a:rPr lang="ru-RU" dirty="0" smtClean="0"/>
              <a:t> «Развитие творческих способностей детей дошкольного возраста посредством нетрадиционных техник изобразительной деятельности»</a:t>
            </a:r>
          </a:p>
          <a:p>
            <a:r>
              <a:rPr lang="ru-RU" dirty="0" smtClean="0"/>
              <a:t>Нетрадиционные </a:t>
            </a:r>
            <a:r>
              <a:rPr lang="ru-RU" dirty="0"/>
              <a:t>виды техники художественного творчества в детском саду: </a:t>
            </a:r>
            <a:r>
              <a:rPr lang="ru-RU" dirty="0" err="1"/>
              <a:t>пластилинография</a:t>
            </a:r>
            <a:r>
              <a:rPr lang="ru-RU" dirty="0" smtClean="0"/>
              <a:t>», «</a:t>
            </a:r>
            <a:r>
              <a:rPr lang="ru-RU" dirty="0" err="1" smtClean="0"/>
              <a:t>тестопластика</a:t>
            </a:r>
            <a:r>
              <a:rPr lang="ru-RU" dirty="0" smtClean="0"/>
              <a:t>», «лоскутное шитье» «роспись по батику»</a:t>
            </a:r>
            <a:endParaRPr lang="ru-RU" dirty="0"/>
          </a:p>
          <a:p>
            <a:r>
              <a:rPr lang="ru-RU" u="sng" dirty="0" smtClean="0"/>
              <a:t> </a:t>
            </a:r>
            <a:r>
              <a:rPr lang="ru-RU" u="sng" dirty="0"/>
              <a:t>«Народные промыслы народного и декоративно – прикладного искусства»</a:t>
            </a:r>
            <a:r>
              <a:rPr lang="ru-RU" dirty="0"/>
              <a:t> (Филимоново, </a:t>
            </a:r>
            <a:r>
              <a:rPr lang="ru-RU" dirty="0" err="1"/>
              <a:t>Жостово</a:t>
            </a:r>
            <a:r>
              <a:rPr lang="ru-RU" dirty="0"/>
              <a:t>, Узоры северной Двины, лубочные картинки, </a:t>
            </a:r>
            <a:r>
              <a:rPr lang="ru-RU" dirty="0" err="1"/>
              <a:t>полхов</a:t>
            </a:r>
            <a:r>
              <a:rPr lang="ru-RU" dirty="0"/>
              <a:t> майдан, городецкая, </a:t>
            </a:r>
            <a:r>
              <a:rPr lang="ru-RU" dirty="0" err="1"/>
              <a:t>каргопольская</a:t>
            </a:r>
            <a:r>
              <a:rPr lang="ru-RU" dirty="0"/>
              <a:t> игрушка, мезенская роспись</a:t>
            </a:r>
            <a:r>
              <a:rPr lang="ru-RU" dirty="0" smtClean="0"/>
              <a:t>)</a:t>
            </a:r>
          </a:p>
          <a:p>
            <a:r>
              <a:rPr lang="ru-RU" dirty="0"/>
              <a:t>«Знакомство с живописью детей дошкольного возраста (портрет, пейзаж, натюрморт)</a:t>
            </a:r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272" y="4647730"/>
            <a:ext cx="2367673" cy="1808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576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11896"/>
            <a:ext cx="12193057" cy="6834208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322564" y="677120"/>
            <a:ext cx="4772980" cy="1600200"/>
          </a:xfrm>
        </p:spPr>
        <p:txBody>
          <a:bodyPr>
            <a:normAutofit/>
          </a:bodyPr>
          <a:lstStyle/>
          <a:p>
            <a:pPr algn="r"/>
            <a:r>
              <a:rPr lang="ru-RU" sz="5400" b="1" i="1" dirty="0" smtClean="0">
                <a:solidFill>
                  <a:srgbClr val="7030A0"/>
                </a:solidFill>
              </a:rPr>
              <a:t>Методический продукт</a:t>
            </a:r>
            <a:endParaRPr lang="ru-RU" sz="5400" b="1" i="1" dirty="0">
              <a:solidFill>
                <a:srgbClr val="7030A0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6012493" y="3925616"/>
            <a:ext cx="6083051" cy="2507197"/>
          </a:xfrm>
        </p:spPr>
        <p:txBody>
          <a:bodyPr>
            <a:normAutofit fontScale="92500" lnSpcReduction="10000"/>
          </a:bodyPr>
          <a:lstStyle/>
          <a:p>
            <a:r>
              <a:rPr lang="ru-RU" sz="2800" dirty="0" smtClean="0"/>
              <a:t>-  Видео фильмы о яснополянской керамики</a:t>
            </a:r>
          </a:p>
          <a:p>
            <a:pPr marL="285750" indent="-285750">
              <a:buFontTx/>
              <a:buChar char="-"/>
            </a:pPr>
            <a:r>
              <a:rPr lang="ru-RU" sz="2800" dirty="0" smtClean="0"/>
              <a:t>Статья о куклах- </a:t>
            </a:r>
            <a:r>
              <a:rPr lang="ru-RU" sz="2800" dirty="0" err="1" smtClean="0"/>
              <a:t>скелетцах</a:t>
            </a:r>
            <a:endParaRPr lang="ru-RU" sz="2800" dirty="0" smtClean="0"/>
          </a:p>
          <a:p>
            <a:pPr marL="285750" indent="-285750">
              <a:buFontTx/>
              <a:buChar char="-"/>
            </a:pPr>
            <a:r>
              <a:rPr lang="ru-RU" sz="2800" dirty="0" smtClean="0"/>
              <a:t>Презентации</a:t>
            </a:r>
          </a:p>
          <a:p>
            <a:pPr marL="285750" indent="-285750">
              <a:buFontTx/>
              <a:buChar char="-"/>
            </a:pPr>
            <a:r>
              <a:rPr lang="ru-RU" sz="2800" dirty="0" smtClean="0"/>
              <a:t>Музыка </a:t>
            </a:r>
          </a:p>
          <a:p>
            <a:pPr marL="285750" indent="-285750">
              <a:buFontTx/>
              <a:buChar char="-"/>
            </a:pPr>
            <a:r>
              <a:rPr lang="ru-RU" sz="2800" dirty="0" smtClean="0"/>
              <a:t>Информация и т.д.</a:t>
            </a:r>
            <a:endParaRPr lang="ru-RU" sz="2800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6539" t="11714" r="385" b="45612"/>
          <a:stretch/>
        </p:blipFill>
        <p:spPr>
          <a:xfrm>
            <a:off x="6967959" y="2444057"/>
            <a:ext cx="5127585" cy="14815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0335" y="252621"/>
            <a:ext cx="4040237" cy="28894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r="6473" b="16043"/>
          <a:stretch/>
        </p:blipFill>
        <p:spPr>
          <a:xfrm>
            <a:off x="89007" y="3273564"/>
            <a:ext cx="4695217" cy="34529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97873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47520"/>
            <a:ext cx="12193057" cy="6834208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532681" y="5018148"/>
            <a:ext cx="10515600" cy="1695169"/>
          </a:xfrm>
        </p:spPr>
        <p:txBody>
          <a:bodyPr>
            <a:normAutofit fontScale="90000"/>
          </a:bodyPr>
          <a:lstStyle/>
          <a:p>
            <a:pPr algn="r"/>
            <a:r>
              <a:rPr lang="ru-RU" dirty="0" smtClean="0"/>
              <a:t>Воспитание уважения к культуре, языкам, традициям и обычаям народов, проживающих в Российской Федерации</a:t>
            </a:r>
            <a:endParaRPr lang="ru-RU" dirty="0"/>
          </a:p>
        </p:txBody>
      </p:sp>
      <p:pic>
        <p:nvPicPr>
          <p:cNvPr id="7" name="Рисунок 6" descr="C:\Users\СЦ_Цифра\Desktop\видио с днюхи\СеМьЯ\1.jpe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1" t="1213" r="15850" b="66324"/>
          <a:stretch/>
        </p:blipFill>
        <p:spPr bwMode="auto">
          <a:xfrm>
            <a:off x="3644678" y="467246"/>
            <a:ext cx="4114165" cy="26517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C:\Users\СЦ_Цифра\Desktop\видио с днюхи\СеМьЯ\2.jpe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38" t="10727" r="34962" b="65383"/>
          <a:stretch/>
        </p:blipFill>
        <p:spPr bwMode="auto">
          <a:xfrm>
            <a:off x="227567" y="601583"/>
            <a:ext cx="3421380" cy="4000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1" t="1461" r="16003" b="66758"/>
          <a:stretch/>
        </p:blipFill>
        <p:spPr>
          <a:xfrm>
            <a:off x="7724350" y="1450753"/>
            <a:ext cx="4293706" cy="27773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4074346" y="3673136"/>
            <a:ext cx="32548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7030A0"/>
                </a:solidFill>
              </a:rPr>
              <a:t>Планируемая тема  ПШ в следующем учебном году </a:t>
            </a:r>
            <a:r>
              <a:rPr lang="ru-RU" sz="2400" dirty="0" smtClean="0">
                <a:solidFill>
                  <a:srgbClr val="7030A0"/>
                </a:solidFill>
              </a:rPr>
              <a:t>:</a:t>
            </a:r>
            <a:endParaRPr lang="ru-RU" sz="2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255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11896"/>
            <a:ext cx="12193057" cy="683420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359766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5" name="Group 2015"/>
          <p:cNvGrpSpPr/>
          <p:nvPr/>
        </p:nvGrpSpPr>
        <p:grpSpPr>
          <a:xfrm>
            <a:off x="462642" y="11896"/>
            <a:ext cx="11114315" cy="6858000"/>
            <a:chOff x="-457200" y="320318"/>
            <a:chExt cx="11114315" cy="6858000"/>
          </a:xfrm>
        </p:grpSpPr>
        <p:pic>
          <p:nvPicPr>
            <p:cNvPr id="6" name="Picture 7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-457200" y="320318"/>
              <a:ext cx="11114315" cy="6858000"/>
            </a:xfrm>
            <a:prstGeom prst="rect">
              <a:avLst/>
            </a:prstGeom>
          </p:spPr>
        </p:pic>
        <p:sp>
          <p:nvSpPr>
            <p:cNvPr id="7" name="Rectangle 8"/>
            <p:cNvSpPr/>
            <p:nvPr/>
          </p:nvSpPr>
          <p:spPr>
            <a:xfrm>
              <a:off x="1141530" y="5529426"/>
              <a:ext cx="8942724" cy="48310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800" b="1" dirty="0">
                  <a:solidFill>
                    <a:srgbClr val="548ED4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ПРЕЗЕНТАЦИЯ АНИМАЦИОННОГО ПРОЕКТА</a:t>
              </a:r>
              <a:endParaRPr lang="ru-RU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Rectangle 9"/>
            <p:cNvSpPr/>
            <p:nvPr/>
          </p:nvSpPr>
          <p:spPr>
            <a:xfrm>
              <a:off x="3055493" y="6036910"/>
              <a:ext cx="4033916" cy="30967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800">
                  <a:solidFill>
                    <a:srgbClr val="548ED4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Москва, ЗАО «Аэроплан», 2016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9" name="Picture 11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43256" y="4148328"/>
              <a:ext cx="2197608" cy="1234440"/>
            </a:xfrm>
            <a:prstGeom prst="rect">
              <a:avLst/>
            </a:prstGeom>
          </p:spPr>
        </p:pic>
        <p:pic>
          <p:nvPicPr>
            <p:cNvPr id="10" name="Picture 13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4492752" y="4148328"/>
              <a:ext cx="2240280" cy="1258824"/>
            </a:xfrm>
            <a:prstGeom prst="rect">
              <a:avLst/>
            </a:prstGeom>
          </p:spPr>
        </p:pic>
        <p:pic>
          <p:nvPicPr>
            <p:cNvPr id="11" name="Picture 15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2279904" y="4148328"/>
              <a:ext cx="2212848" cy="1246632"/>
            </a:xfrm>
            <a:prstGeom prst="rect">
              <a:avLst/>
            </a:prstGeom>
          </p:spPr>
        </p:pic>
        <p:pic>
          <p:nvPicPr>
            <p:cNvPr id="12" name="Picture 17"/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6733032" y="4148328"/>
              <a:ext cx="2237232" cy="12588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35568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11896"/>
            <a:ext cx="12193057" cy="6834208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61657" y="1825625"/>
            <a:ext cx="789214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Мультфильмы </a:t>
            </a:r>
            <a:r>
              <a:rPr lang="ru-RU" dirty="0"/>
              <a:t>повествуют о России с любовью и юмором.  </a:t>
            </a:r>
          </a:p>
          <a:p>
            <a:pPr marL="0" indent="0">
              <a:buNone/>
            </a:pPr>
            <a:r>
              <a:rPr lang="ru-RU" dirty="0"/>
              <a:t>Каждый фильм посвящен одному региону и длится всего 1 минуту.</a:t>
            </a:r>
          </a:p>
          <a:p>
            <a:pPr marL="0" indent="0">
              <a:buNone/>
            </a:pPr>
            <a:r>
              <a:rPr lang="ru-RU" dirty="0" smtClean="0"/>
              <a:t>Из этой мозаики складывается </a:t>
            </a:r>
          </a:p>
          <a:p>
            <a:pPr marL="0" indent="0">
              <a:buNone/>
            </a:pPr>
            <a:r>
              <a:rPr lang="ru-RU" dirty="0" smtClean="0"/>
              <a:t>праздничная видео панорама России. </a:t>
            </a:r>
          </a:p>
          <a:p>
            <a:pPr marL="0" indent="0">
              <a:buNone/>
            </a:pPr>
            <a:r>
              <a:rPr lang="ru-RU" dirty="0" smtClean="0"/>
              <a:t>В </a:t>
            </a:r>
            <a:r>
              <a:rPr lang="ru-RU" dirty="0"/>
              <a:t>проекте планируется </a:t>
            </a:r>
            <a:r>
              <a:rPr lang="ru-RU" dirty="0" smtClean="0"/>
              <a:t>создать свыше </a:t>
            </a:r>
            <a:r>
              <a:rPr lang="ru-RU" b="1" dirty="0"/>
              <a:t>100 </a:t>
            </a:r>
            <a:r>
              <a:rPr lang="ru-RU" dirty="0"/>
              <a:t>фильмов.</a:t>
            </a:r>
          </a:p>
          <a:p>
            <a:endParaRPr lang="ru-RU" dirty="0"/>
          </a:p>
        </p:txBody>
      </p:sp>
      <p:pic>
        <p:nvPicPr>
          <p:cNvPr id="9" name="Picture 24"/>
          <p:cNvPicPr>
            <a:picLocks noGrp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610601" y="337457"/>
            <a:ext cx="1970314" cy="13439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254" y="638991"/>
            <a:ext cx="2804403" cy="503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781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11896"/>
            <a:ext cx="12193057" cy="68342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971" y="838200"/>
            <a:ext cx="8584212" cy="4835493"/>
          </a:xfrm>
          <a:prstGeom prst="rect">
            <a:avLst/>
          </a:prstGeom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8557957" y="838200"/>
            <a:ext cx="2789853" cy="5094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5423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11896"/>
            <a:ext cx="12193057" cy="683420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1256" y="413657"/>
            <a:ext cx="11930744" cy="1886631"/>
          </a:xfrm>
        </p:spPr>
        <p:txBody>
          <a:bodyPr>
            <a:noAutofit/>
          </a:bodyPr>
          <a:lstStyle/>
          <a:p>
            <a:r>
              <a:rPr lang="ru-RU" sz="2800" dirty="0"/>
              <a:t>Ведущий цикла – Медведь-краевед.</a:t>
            </a:r>
            <a:br>
              <a:rPr lang="ru-RU" sz="2800" dirty="0"/>
            </a:br>
            <a:r>
              <a:rPr lang="ru-RU" sz="2800" b="1" dirty="0"/>
              <a:t>ГЕОГРАФИЧЕСКИЙ </a:t>
            </a:r>
            <a:r>
              <a:rPr lang="ru-RU" sz="2800" b="1" dirty="0" smtClean="0"/>
              <a:t>ОХВАТ </a:t>
            </a:r>
            <a:r>
              <a:rPr lang="ru-RU" sz="2800" dirty="0" smtClean="0"/>
              <a:t>: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/>
              <a:t>от </a:t>
            </a:r>
            <a:r>
              <a:rPr lang="ru-RU" sz="2800" dirty="0" err="1"/>
              <a:t>Калиниграда</a:t>
            </a:r>
            <a:r>
              <a:rPr lang="ru-RU" sz="2800" dirty="0"/>
              <a:t> на западе до Сахалина на востоке, от Таймыра на севере до Дербента на юге.</a:t>
            </a:r>
            <a:br>
              <a:rPr lang="ru-RU" sz="2800" dirty="0"/>
            </a:br>
            <a:r>
              <a:rPr lang="ru-RU" sz="2800" b="1" dirty="0"/>
              <a:t/>
            </a:r>
            <a:br>
              <a:rPr lang="ru-RU" sz="2800" b="1" dirty="0"/>
            </a:br>
            <a:endParaRPr lang="ru-RU" sz="2800" dirty="0"/>
          </a:p>
        </p:txBody>
      </p:sp>
      <p:pic>
        <p:nvPicPr>
          <p:cNvPr id="6" name="Picture 150"/>
          <p:cNvPicPr>
            <a:picLocks noGrp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578429" y="2155372"/>
            <a:ext cx="8991599" cy="435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3777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11896"/>
            <a:ext cx="12193057" cy="6834208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ГОТОВЫЕ ФИЛЬМЫ</a:t>
            </a:r>
            <a:endParaRPr lang="ru-RU" dirty="0"/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86751914"/>
              </p:ext>
            </p:extLst>
          </p:nvPr>
        </p:nvGraphicFramePr>
        <p:xfrm>
          <a:off x="222661" y="1830650"/>
          <a:ext cx="9677400" cy="48876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53852"/>
                <a:gridCol w="3215105"/>
                <a:gridCol w="2908443"/>
              </a:tblGrid>
              <a:tr h="48876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Республика Башкортостан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Республика Бурятия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Республика Дагестан (город 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Дербент)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Республика Коми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Республика Саха (Якутия)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9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Республика Северная </a:t>
                      </a:r>
                      <a:r>
                        <a:rPr lang="ru-RU" sz="1400" dirty="0" err="1">
                          <a:effectLst/>
                        </a:rPr>
                        <a:t>ОсетияАлания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Республика Татарстан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Республика Тыва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Республика Удмуртия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Республика Хакасия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Алтайский край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Камчатский край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Краснодарский край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Красноярский край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Красноярский край (Таймыр)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Пермский край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Приморский край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Ставропольский край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Владимирская область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Волгоградская область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Вологодская область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Ивановская область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Иркутская область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Калининградская область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Кировская область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Костромская область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Курская область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Ленинградская область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Московская область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Мурманская область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Нижегородская область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Новгородская область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Новосибирская область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Омская область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Оренбургская область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Пензенская область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Ростовская область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Рязанская область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Самарская область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Сахалинская область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Смоленская область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Тамбовская область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Тверская область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Томская область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Ульяновская область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Челябинская область 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(Магнитогорск)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Ярославская область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Москва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Санкт-Петербург</a:t>
                      </a:r>
                      <a:endParaRPr lang="ru-RU" sz="1000" dirty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Ханты-Мансийский АО-Югра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Ямало-Ненецкий АО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4521" y="145646"/>
            <a:ext cx="2810500" cy="515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5414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11896"/>
            <a:ext cx="12193057" cy="6834208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Планируются к производству</a:t>
            </a:r>
            <a:endParaRPr lang="ru-RU" dirty="0"/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71922657"/>
              </p:ext>
            </p:extLst>
          </p:nvPr>
        </p:nvGraphicFramePr>
        <p:xfrm>
          <a:off x="1273630" y="1807030"/>
          <a:ext cx="10722428" cy="494211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408879"/>
                <a:gridCol w="3729801"/>
                <a:gridCol w="2583748"/>
              </a:tblGrid>
              <a:tr h="49421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Республика Адыгея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Республика Алтай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Республика Дагестан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Республика Ингушетия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Республика Кабардино-Балкария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Республика Калмыкия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Республика Карачаево-Черкесия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Республика Карелия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Республика Крым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Республика Марий-Эл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Республика Мордовия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Республика Чечня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Республика Чувашия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Забайкальский край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Хабаровский край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Амурская область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Архангельская область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Астраханская область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Белгородская область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Брянская область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Воронежская область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Калужская область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Кемеровская область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Курганская область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Ленинградская область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Липецкая область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Магаданская область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Орловская область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Псковская область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Саратовская область</a:t>
                      </a:r>
                      <a:endParaRPr lang="ru-RU" sz="1100" dirty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Свердловская область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Тульская область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Тюменская область</a:t>
                      </a:r>
                      <a:endParaRPr lang="ru-RU" sz="1100" dirty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Челябинская область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Севастополь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Еврейская АО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Ненецкий АО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Чукотский АО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71238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752"/>
            <a:ext cx="12193057" cy="6834208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lvl="0" indent="0" fontAlgn="base">
              <a:buNone/>
            </a:pPr>
            <a:r>
              <a:rPr lang="ru-RU" dirty="0" smtClean="0"/>
              <a:t>Продюсерская </a:t>
            </a:r>
            <a:r>
              <a:rPr lang="ru-RU" dirty="0"/>
              <a:t>компания</a:t>
            </a:r>
          </a:p>
          <a:p>
            <a:pPr marL="0" indent="0">
              <a:buNone/>
            </a:pPr>
            <a:r>
              <a:rPr lang="ru-RU" dirty="0"/>
              <a:t>«Аэроплан</a:t>
            </a:r>
            <a:r>
              <a:rPr lang="ru-RU" dirty="0" smtClean="0"/>
              <a:t>»</a:t>
            </a:r>
          </a:p>
          <a:p>
            <a:pPr marL="0" indent="0">
              <a:buNone/>
            </a:pPr>
            <a:r>
              <a:rPr lang="ru-RU" dirty="0" smtClean="0"/>
              <a:t>Георгий Васильев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lvl="0" indent="0" fontAlgn="base">
              <a:buNone/>
            </a:pPr>
            <a:r>
              <a:rPr lang="ru-RU" dirty="0"/>
              <a:t>Анимационная студия «Пилот» </a:t>
            </a:r>
            <a:endParaRPr lang="ru-RU" dirty="0" smtClean="0"/>
          </a:p>
          <a:p>
            <a:pPr marL="0" lvl="0" indent="0" fontAlgn="base">
              <a:buNone/>
            </a:pPr>
            <a:r>
              <a:rPr lang="ru-RU" dirty="0" smtClean="0"/>
              <a:t>Александр </a:t>
            </a:r>
            <a:r>
              <a:rPr lang="ru-RU" dirty="0"/>
              <a:t>Татарский</a:t>
            </a:r>
          </a:p>
          <a:p>
            <a:endParaRPr lang="ru-RU" dirty="0"/>
          </a:p>
        </p:txBody>
      </p:sp>
      <p:pic>
        <p:nvPicPr>
          <p:cNvPr id="6" name="Picture 320"/>
          <p:cNvPicPr>
            <a:picLocks noGrp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89857" y="1064525"/>
            <a:ext cx="5529943" cy="4532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1052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34208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147862" y="4722472"/>
            <a:ext cx="7146928" cy="2135528"/>
          </a:xfrm>
        </p:spPr>
        <p:txBody>
          <a:bodyPr>
            <a:normAutofit/>
          </a:bodyPr>
          <a:lstStyle/>
          <a:p>
            <a:pPr algn="ctr"/>
            <a:r>
              <a:rPr lang="ru-RU" i="1" dirty="0" smtClean="0">
                <a:solidFill>
                  <a:srgbClr val="FF0000"/>
                </a:solidFill>
              </a:rPr>
              <a:t>В рамках участия в профильной школе Художественно – эстетического цикла музей усадьбу Ясная Поляна</a:t>
            </a:r>
            <a:br>
              <a:rPr lang="ru-RU" i="1" dirty="0" smtClean="0">
                <a:solidFill>
                  <a:srgbClr val="FF0000"/>
                </a:solidFill>
              </a:rPr>
            </a:br>
            <a:r>
              <a:rPr lang="ru-RU" i="1" dirty="0" smtClean="0">
                <a:solidFill>
                  <a:srgbClr val="FF0000"/>
                </a:solidFill>
              </a:rPr>
              <a:t> посетили 80 педагогов</a:t>
            </a:r>
            <a:endParaRPr lang="ru-RU" i="1" dirty="0">
              <a:solidFill>
                <a:srgbClr val="FF0000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861" y="146372"/>
            <a:ext cx="6495197" cy="48713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10" y="1865051"/>
            <a:ext cx="4807352" cy="44126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Заголовок 3"/>
          <p:cNvSpPr txBox="1">
            <a:spLocks/>
          </p:cNvSpPr>
          <p:nvPr/>
        </p:nvSpPr>
        <p:spPr>
          <a:xfrm>
            <a:off x="1008763" y="278424"/>
            <a:ext cx="3932237" cy="158662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000" i="1" dirty="0" smtClean="0"/>
              <a:t>Без своей Ясной Поляны я трудно могу представить себе Россию и мое отношение к ней.</a:t>
            </a:r>
            <a:br>
              <a:rPr lang="ru-RU" sz="2000" i="1" dirty="0" smtClean="0"/>
            </a:br>
            <a:r>
              <a:rPr lang="ru-RU" sz="2000" i="1" dirty="0" smtClean="0"/>
              <a:t>Л.Н. Толстой</a:t>
            </a:r>
            <a:r>
              <a:rPr lang="ru-RU" i="1" dirty="0" smtClean="0"/>
              <a:t/>
            </a:r>
            <a:br>
              <a:rPr lang="ru-RU" i="1" dirty="0" smtClean="0"/>
            </a:b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2196053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11896"/>
            <a:ext cx="12193057" cy="6834208"/>
          </a:xfrm>
          <a:prstGeom prst="rect">
            <a:avLst/>
          </a:prstGeom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5002151" y="3888831"/>
            <a:ext cx="1198978" cy="176654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060" y="185193"/>
            <a:ext cx="3793521" cy="3142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160" y="3628483"/>
            <a:ext cx="3889560" cy="29171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67" y="3328033"/>
            <a:ext cx="4047281" cy="30354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33115" y="2647257"/>
            <a:ext cx="4247128" cy="31853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67" y="123587"/>
            <a:ext cx="3687046" cy="27652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 descr="http://videoclipsimage.agaclip.com/4i8JNFJ82bs-_--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713" y="185193"/>
            <a:ext cx="2118966" cy="15892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53925" y="123587"/>
            <a:ext cx="1962380" cy="2120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64237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11896"/>
            <a:ext cx="12193057" cy="6834208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5486401" y="-9692"/>
            <a:ext cx="6388607" cy="1494855"/>
          </a:xfrm>
        </p:spPr>
        <p:txBody>
          <a:bodyPr>
            <a:normAutofit/>
          </a:bodyPr>
          <a:lstStyle/>
          <a:p>
            <a:r>
              <a:rPr lang="ru-RU" dirty="0" smtClean="0"/>
              <a:t>Мастер класс-Северодвинская роспись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5368414" y="2684262"/>
            <a:ext cx="3232340" cy="823912"/>
          </a:xfrm>
        </p:spPr>
        <p:txBody>
          <a:bodyPr>
            <a:noAutofit/>
          </a:bodyPr>
          <a:lstStyle/>
          <a:p>
            <a:r>
              <a:rPr lang="ru-RU" sz="4000" i="1" dirty="0" smtClean="0">
                <a:solidFill>
                  <a:schemeClr val="accent1">
                    <a:lumMod val="50000"/>
                  </a:schemeClr>
                </a:solidFill>
              </a:rPr>
              <a:t>Узоры Северной Двины</a:t>
            </a:r>
            <a:endParaRPr lang="ru-RU" sz="40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47" y="3277086"/>
            <a:ext cx="4415642" cy="33124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Объект 11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731" y="1731611"/>
            <a:ext cx="3128967" cy="23467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02" y="117070"/>
            <a:ext cx="3717205" cy="27879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225" y="3596119"/>
            <a:ext cx="4899992" cy="3061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76722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11896"/>
            <a:ext cx="12193057" cy="6834208"/>
          </a:xfrm>
          <a:prstGeom prst="rect">
            <a:avLst/>
          </a:prstGeom>
        </p:spPr>
      </p:pic>
      <p:pic>
        <p:nvPicPr>
          <p:cNvPr id="3074" name="Picture 2" descr="http://cdns2.freepik.com/free-photo/3d-cubes-background-banner-abstract_254-214748664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9788" y="457200"/>
            <a:ext cx="6614308" cy="909637"/>
          </a:xfrm>
        </p:spPr>
        <p:txBody>
          <a:bodyPr>
            <a:noAutofit/>
          </a:bodyPr>
          <a:lstStyle/>
          <a:p>
            <a:r>
              <a:rPr lang="ru-RU" sz="4800" b="1" dirty="0" smtClean="0"/>
              <a:t>Мастер класс «</a:t>
            </a:r>
            <a:r>
              <a:rPr lang="ru-RU" sz="4800" b="1" dirty="0" err="1" smtClean="0"/>
              <a:t>тестопластика</a:t>
            </a:r>
            <a:r>
              <a:rPr lang="ru-RU" sz="4800" b="1" dirty="0" smtClean="0"/>
              <a:t>»</a:t>
            </a:r>
            <a:endParaRPr lang="ru-RU" sz="4800" b="1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872" y="116371"/>
            <a:ext cx="6172200" cy="4114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307" y="3994830"/>
            <a:ext cx="3917132" cy="26114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27" y="4296254"/>
            <a:ext cx="3464996" cy="23099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95" t="16278" r="16212" b="5138"/>
          <a:stretch/>
        </p:blipFill>
        <p:spPr>
          <a:xfrm>
            <a:off x="4396744" y="2057400"/>
            <a:ext cx="1491688" cy="150596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83"/>
          <a:stretch/>
        </p:blipFill>
        <p:spPr>
          <a:xfrm>
            <a:off x="9031123" y="4387013"/>
            <a:ext cx="2573856" cy="21284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69" y="1320137"/>
            <a:ext cx="4218830" cy="28125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74001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021" y="-5257"/>
            <a:ext cx="12193057" cy="683420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770" y="116114"/>
            <a:ext cx="3932237" cy="1077686"/>
          </a:xfrm>
        </p:spPr>
        <p:txBody>
          <a:bodyPr/>
          <a:lstStyle/>
          <a:p>
            <a:r>
              <a:rPr lang="ru-RU" dirty="0" smtClean="0"/>
              <a:t>Роспись «Холодный батик»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551" y="184852"/>
            <a:ext cx="2615153" cy="1961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93057" y="2338264"/>
            <a:ext cx="4278904" cy="32091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5409" y="2151557"/>
            <a:ext cx="2946400" cy="220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025" y="4267200"/>
            <a:ext cx="3331029" cy="249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894" y="3411847"/>
            <a:ext cx="4136572" cy="31024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894" y="398957"/>
            <a:ext cx="3810000" cy="285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534070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3420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084" y="91368"/>
            <a:ext cx="3932237" cy="751114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«Лоскутное шитье»</a:t>
            </a:r>
            <a:endParaRPr lang="ru-RU" b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83" y="865781"/>
            <a:ext cx="7818174" cy="58636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73" y="3616381"/>
            <a:ext cx="4150707" cy="31130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5144" y="342900"/>
            <a:ext cx="2982685" cy="22370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253" y="165427"/>
            <a:ext cx="3396343" cy="25472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73" y="1209250"/>
            <a:ext cx="3141815" cy="23563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6474439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1332</TotalTime>
  <Words>659</Words>
  <Application>Microsoft Office PowerPoint</Application>
  <PresentationFormat>Широкоэкранный</PresentationFormat>
  <Paragraphs>164</Paragraphs>
  <Slides>38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6" baseType="lpstr">
      <vt:lpstr>Arial</vt:lpstr>
      <vt:lpstr>Baskerville Old Face</vt:lpstr>
      <vt:lpstr>Bookman Old Style</vt:lpstr>
      <vt:lpstr>Calibri</vt:lpstr>
      <vt:lpstr>Calibri Light</vt:lpstr>
      <vt:lpstr>Candara</vt:lpstr>
      <vt:lpstr>Times New Roman</vt:lpstr>
      <vt:lpstr>Тема Office</vt:lpstr>
      <vt:lpstr>подготовил: Яковлева Ирина Николаевна Дата: 31.01.2017 г. </vt:lpstr>
      <vt:lpstr>Презентация PowerPoint</vt:lpstr>
      <vt:lpstr>Темы профильной школы Художественно – эстетического цикла:</vt:lpstr>
      <vt:lpstr>В рамках участия в профильной школе Художественно – эстетического цикла музей усадьбу Ясная Поляна  посетили 80 педагогов</vt:lpstr>
      <vt:lpstr>Презентация PowerPoint</vt:lpstr>
      <vt:lpstr>Мастер класс-Северодвинская роспись</vt:lpstr>
      <vt:lpstr>Мастер класс «тестопластика»</vt:lpstr>
      <vt:lpstr>Роспись «Холодный батик»</vt:lpstr>
      <vt:lpstr>«Лоскутное шитье»</vt:lpstr>
      <vt:lpstr>«Изготовление тряпичной куклы- закрутки»</vt:lpstr>
      <vt:lpstr>Презентация PowerPoint</vt:lpstr>
      <vt:lpstr>Изготовление тряпичной куклы</vt:lpstr>
      <vt:lpstr>Презентация PowerPoint</vt:lpstr>
      <vt:lpstr>Мастер класс : Изготовление броши из георгиевской ленточки в технике канзаши к празднику День Победы!   </vt:lpstr>
      <vt:lpstr>Мастер класс. «Веер из атласных лент и кружева»   </vt:lpstr>
      <vt:lpstr>Мастер класс «Узелковый батик»</vt:lpstr>
      <vt:lpstr>Мастер класс: «монотипия, печатание овощами, рисование ластиком». </vt:lpstr>
      <vt:lpstr>Работы</vt:lpstr>
      <vt:lpstr>Мастер класс «Рисование на пене»</vt:lpstr>
      <vt:lpstr>Работы</vt:lpstr>
      <vt:lpstr>Квиллинг  или бумагопластика</vt:lpstr>
      <vt:lpstr>Музейная педагогика</vt:lpstr>
      <vt:lpstr>Изготовление изразцов для печи в технике «Ниткографиия»</vt:lpstr>
      <vt:lpstr> «Пластилинография» </vt:lpstr>
      <vt:lpstr>Латунина Ирина Николаевна Подготовительная гр.  НОД на тему «Синичка - невеличка»  МДОУ №38</vt:lpstr>
      <vt:lpstr>      ДОУ №2</vt:lpstr>
      <vt:lpstr> «Знакомство детей с Яснополянской керамикой» </vt:lpstr>
      <vt:lpstr>«Филимоновские фантазии» </vt:lpstr>
      <vt:lpstr>В гостях у деда Филимона…</vt:lpstr>
      <vt:lpstr>Методический продукт</vt:lpstr>
      <vt:lpstr>Воспитание уважения к культуре, языкам, традициям и обычаям народов, проживающих в Российской Федерации</vt:lpstr>
      <vt:lpstr>Презентация PowerPoint</vt:lpstr>
      <vt:lpstr>Презентация PowerPoint</vt:lpstr>
      <vt:lpstr>Презентация PowerPoint</vt:lpstr>
      <vt:lpstr>Ведущий цикла – Медведь-краевед. ГЕОГРАФИЧЕСКИЙ ОХВАТ : от Калиниграда на западе до Сахалина на востоке, от Таймыра на севере до Дербента на юге.  </vt:lpstr>
      <vt:lpstr>ГОТОВЫЕ ФИЛЬМЫ</vt:lpstr>
      <vt:lpstr>Планируются к производству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СЦ_Цифра</dc:creator>
  <cp:lastModifiedBy>СЦ_Цифра</cp:lastModifiedBy>
  <cp:revision>88</cp:revision>
  <dcterms:created xsi:type="dcterms:W3CDTF">2016-04-20T07:32:13Z</dcterms:created>
  <dcterms:modified xsi:type="dcterms:W3CDTF">2017-01-31T08:31:51Z</dcterms:modified>
</cp:coreProperties>
</file>